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73" r:id="rId2"/>
  </p:sldMasterIdLst>
  <p:notesMasterIdLst>
    <p:notesMasterId r:id="rId20"/>
  </p:notesMasterIdLst>
  <p:sldIdLst>
    <p:sldId id="256" r:id="rId3"/>
    <p:sldId id="438" r:id="rId4"/>
    <p:sldId id="440" r:id="rId5"/>
    <p:sldId id="450" r:id="rId6"/>
    <p:sldId id="441" r:id="rId7"/>
    <p:sldId id="442" r:id="rId8"/>
    <p:sldId id="443" r:id="rId9"/>
    <p:sldId id="444" r:id="rId10"/>
    <p:sldId id="447" r:id="rId11"/>
    <p:sldId id="439" r:id="rId12"/>
    <p:sldId id="448" r:id="rId13"/>
    <p:sldId id="451" r:id="rId14"/>
    <p:sldId id="452" r:id="rId15"/>
    <p:sldId id="454" r:id="rId16"/>
    <p:sldId id="455" r:id="rId17"/>
    <p:sldId id="453" r:id="rId18"/>
    <p:sldId id="456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0A00"/>
    <a:srgbClr val="8BFE62"/>
    <a:srgbClr val="FFCD00"/>
    <a:srgbClr val="E30000"/>
    <a:srgbClr val="FFCCFF"/>
    <a:srgbClr val="FEF600"/>
    <a:srgbClr val="FE6100"/>
    <a:srgbClr val="B40D00"/>
    <a:srgbClr val="69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81" autoAdjust="0"/>
    <p:restoredTop sz="82267" autoAdjust="0"/>
  </p:normalViewPr>
  <p:slideViewPr>
    <p:cSldViewPr snapToGrid="0">
      <p:cViewPr varScale="1">
        <p:scale>
          <a:sx n="55" d="100"/>
          <a:sy n="55" d="100"/>
        </p:scale>
        <p:origin x="-948" y="-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394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0B4D4-B998-449B-9A90-C078F7154552}" type="datetimeFigureOut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9B82C-8145-4010-8B17-8C78E998FC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943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klum.com/blog/garbage-in-garbage-out-how-to-prepare-your-data-set-for-machine-learnin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oding-deep-learning-for-beginners-types-of-machine-learning-b9e651e1ed9d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index.htm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hlinkClick r:id="rId3"/>
              </a:rPr>
              <a:t>https://www.ciklum.com/blog/garbage-in-garbage-out-how-to-prepare-your-data-set-for-machine-learning/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048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Pre-process your data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2643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3059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3"/>
              </a:rPr>
              <a:t>https://towardsdatascience.com/coding-deep-learning-for-beginners-types-of-machine-learning-b9e651e1ed9d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4911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3"/>
              </a:rPr>
              <a:t>https://scikit-learn.org/stable/index.html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9B82C-8145-4010-8B17-8C78E998FC0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24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8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9683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754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982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4871AEC-3EE2-47D7-BE2E-AF5668CB7340}" type="datetimeFigureOut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48532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033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2850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30899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5388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18174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8508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738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6052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2504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4353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7527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552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915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6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7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2578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1614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71AEC-3EE2-47D7-BE2E-AF5668CB7340}" type="datetimeFigureOut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30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4871AEC-3EE2-47D7-BE2E-AF5668CB7340}" type="datetimeFigureOut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9412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4871AEC-3EE2-47D7-BE2E-AF5668CB7340}" type="datetimeFigureOut">
              <a:rPr lang="zh-TW" altLang="en-US" smtClean="0"/>
              <a:t>2019/10/27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8E492F5-6A74-4699-A287-C378490E52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0454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b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b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 smtClean="0"/>
              <a:t>Statistical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/Machine Learning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err="1" smtClean="0">
                <a:solidFill>
                  <a:schemeClr val="tx1">
                    <a:lumMod val="85000"/>
                  </a:schemeClr>
                </a:solidFill>
              </a:rPr>
              <a:t>Chih</a:t>
            </a:r>
            <a:r>
              <a:rPr lang="en-US" altLang="zh-TW" sz="2800" dirty="0" smtClean="0">
                <a:solidFill>
                  <a:schemeClr val="tx1">
                    <a:lumMod val="85000"/>
                  </a:schemeClr>
                </a:solidFill>
              </a:rPr>
              <a:t>-Sheng (Tommy) Huang</a:t>
            </a:r>
          </a:p>
          <a:p>
            <a:r>
              <a:rPr lang="en-US" altLang="zh-TW" sz="1800" dirty="0" smtClean="0">
                <a:solidFill>
                  <a:schemeClr val="tx1">
                    <a:lumMod val="85000"/>
                  </a:schemeClr>
                </a:solidFill>
              </a:rPr>
              <a:t>Chih.sheng.huang821@gmail.com</a:t>
            </a:r>
          </a:p>
        </p:txBody>
      </p:sp>
    </p:spTree>
    <p:extLst>
      <p:ext uri="{BB962C8B-B14F-4D97-AF65-F5344CB8AC3E}">
        <p14:creationId xmlns:p14="http://schemas.microsoft.com/office/powerpoint/2010/main" val="358559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/>
              <a:t>Usually classify the machine learning as …</a:t>
            </a:r>
            <a:endParaRPr lang="zh-TW" altLang="en-US" sz="4000" dirty="0"/>
          </a:p>
        </p:txBody>
      </p:sp>
      <p:pic>
        <p:nvPicPr>
          <p:cNvPr id="3076" name="Picture 4" descr="https://miro.medium.com/max/2628/1*8wU0hfUY3UK_D8Y7tbIyF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95" y="1691322"/>
            <a:ext cx="7628105" cy="516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8267700" y="1678056"/>
            <a:ext cx="2870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It’s beautiful and almost 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correct, but NOT </a:t>
            </a:r>
            <a:r>
              <a:rPr lang="en-US" altLang="zh-TW" sz="2400" b="1" dirty="0">
                <a:solidFill>
                  <a:srgbClr val="FF0000"/>
                </a:solidFill>
              </a:rPr>
              <a:t>really 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truly classification.</a:t>
            </a:r>
          </a:p>
          <a:p>
            <a:r>
              <a:rPr lang="en-US" altLang="zh-TW" dirty="0" smtClean="0"/>
              <a:t>As I know, DAFE (dimension reduction approach) is a supervised learning algorithm.</a:t>
            </a:r>
          </a:p>
        </p:txBody>
      </p:sp>
    </p:spTree>
    <p:extLst>
      <p:ext uri="{BB962C8B-B14F-4D97-AF65-F5344CB8AC3E}">
        <p14:creationId xmlns:p14="http://schemas.microsoft.com/office/powerpoint/2010/main" val="374960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dirty="0" err="1" smtClean="0"/>
              <a:t>Scikit</a:t>
            </a:r>
            <a:r>
              <a:rPr lang="en-US" altLang="zh-TW" dirty="0" smtClean="0"/>
              <a:t>-learn classification for ML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8096" t="37598" r="17714" b="18042"/>
          <a:stretch/>
        </p:blipFill>
        <p:spPr>
          <a:xfrm>
            <a:off x="1001486" y="1915888"/>
            <a:ext cx="9782629" cy="3802742"/>
          </a:xfrm>
          <a:prstGeom prst="rect">
            <a:avLst/>
          </a:prstGeom>
        </p:spPr>
      </p:pic>
      <p:pic>
        <p:nvPicPr>
          <p:cNvPr id="9220" name="Picture 4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881" y="5718630"/>
            <a:ext cx="2750577" cy="9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50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Regression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714" y="1828800"/>
            <a:ext cx="6516915" cy="4351337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2800" dirty="0"/>
              <a:t>Predicting a continuous-valued attribute associated with an object</a:t>
            </a:r>
            <a:r>
              <a:rPr lang="en-US" altLang="zh-TW" sz="2800" dirty="0" smtClean="0"/>
              <a:t>.</a:t>
            </a:r>
          </a:p>
          <a:p>
            <a:r>
              <a:rPr lang="en-US" altLang="zh-TW" sz="2400" dirty="0" smtClean="0"/>
              <a:t>Linear Regression</a:t>
            </a:r>
          </a:p>
          <a:p>
            <a:r>
              <a:rPr lang="en-US" altLang="zh-TW" sz="2400" dirty="0"/>
              <a:t>Regularized </a:t>
            </a:r>
            <a:r>
              <a:rPr lang="en-US" altLang="zh-TW" sz="2400" dirty="0" smtClean="0"/>
              <a:t>Regression</a:t>
            </a:r>
            <a:r>
              <a:rPr lang="en-US" altLang="zh-TW" dirty="0" smtClean="0"/>
              <a:t>:</a:t>
            </a:r>
          </a:p>
          <a:p>
            <a:pPr marL="449263" indent="0">
              <a:buNone/>
            </a:pPr>
            <a:r>
              <a:rPr lang="en-US" altLang="zh-TW" dirty="0" smtClean="0"/>
              <a:t>Ridge Regression: L2-norm linear regression</a:t>
            </a:r>
          </a:p>
          <a:p>
            <a:pPr marL="449263" indent="0">
              <a:buNone/>
            </a:pPr>
            <a:r>
              <a:rPr lang="en-US" altLang="zh-TW" dirty="0"/>
              <a:t>LASSO (least absolute shrinkage and selection operator</a:t>
            </a:r>
            <a:r>
              <a:rPr lang="en-US" altLang="zh-TW" dirty="0" smtClean="0"/>
              <a:t>): L1-norm </a:t>
            </a:r>
            <a:r>
              <a:rPr lang="en-US" altLang="zh-TW" dirty="0"/>
              <a:t>linear </a:t>
            </a:r>
            <a:r>
              <a:rPr lang="en-US" altLang="zh-TW" dirty="0" smtClean="0"/>
              <a:t>regression</a:t>
            </a:r>
          </a:p>
          <a:p>
            <a:pPr marL="449263" indent="0">
              <a:buNone/>
            </a:pPr>
            <a:r>
              <a:rPr lang="en-US" altLang="zh-TW" dirty="0" smtClean="0"/>
              <a:t>Elastic Net: L1+L2-norm </a:t>
            </a:r>
            <a:r>
              <a:rPr lang="en-US" altLang="zh-TW" dirty="0"/>
              <a:t>linear </a:t>
            </a:r>
            <a:r>
              <a:rPr lang="en-US" altLang="zh-TW" dirty="0" smtClean="0"/>
              <a:t>regression</a:t>
            </a:r>
            <a:endParaRPr lang="en-US" altLang="zh-TW" dirty="0"/>
          </a:p>
          <a:p>
            <a:r>
              <a:rPr lang="en-US" altLang="zh-TW" sz="2400" dirty="0" smtClean="0"/>
              <a:t>SVR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(support vector regression)</a:t>
            </a:r>
          </a:p>
          <a:p>
            <a:r>
              <a:rPr lang="en-US" altLang="zh-TW" sz="2400" dirty="0" smtClean="0"/>
              <a:t>Neural Network</a:t>
            </a:r>
            <a:endParaRPr lang="en-US" altLang="zh-TW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930" y="1523467"/>
            <a:ext cx="3308002" cy="24810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930" y="4004468"/>
            <a:ext cx="3415696" cy="256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2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Classification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672" y="1816100"/>
            <a:ext cx="6503271" cy="4351337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dirty="0"/>
              <a:t>Identifying to which category an object belongs to</a:t>
            </a:r>
            <a:r>
              <a:rPr lang="en-US" altLang="zh-TW" sz="2800" dirty="0" smtClean="0"/>
              <a:t>.</a:t>
            </a:r>
          </a:p>
          <a:p>
            <a:r>
              <a:rPr lang="en-US" altLang="zh-TW" sz="2400" dirty="0" smtClean="0"/>
              <a:t>Logistic Regression</a:t>
            </a:r>
            <a:endParaRPr lang="en-US" altLang="zh-TW" sz="2400" dirty="0"/>
          </a:p>
          <a:p>
            <a:r>
              <a:rPr lang="en-US" altLang="zh-TW" sz="2400" dirty="0" smtClean="0"/>
              <a:t>Support Vector Machine</a:t>
            </a:r>
          </a:p>
          <a:p>
            <a:r>
              <a:rPr lang="en-US" altLang="zh-TW" sz="2400" dirty="0" smtClean="0"/>
              <a:t>Nearest neighbors</a:t>
            </a:r>
          </a:p>
          <a:p>
            <a:r>
              <a:rPr lang="en-US" altLang="zh-TW" sz="2400" dirty="0"/>
              <a:t>Random </a:t>
            </a:r>
            <a:r>
              <a:rPr lang="en-US" altLang="zh-TW" sz="2400" dirty="0" smtClean="0"/>
              <a:t>forest</a:t>
            </a:r>
          </a:p>
          <a:p>
            <a:r>
              <a:rPr lang="en-US" altLang="zh-TW" sz="2400" dirty="0"/>
              <a:t>Neural Network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043" y="1659098"/>
            <a:ext cx="3044226" cy="243538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808" y="4094479"/>
            <a:ext cx="3684695" cy="276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7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Clustering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87400" y="1828800"/>
            <a:ext cx="5101590" cy="4351337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dirty="0"/>
              <a:t>Automatic grouping of similar objects into </a:t>
            </a:r>
            <a:r>
              <a:rPr lang="en-US" altLang="zh-TW" sz="2800" dirty="0" smtClean="0"/>
              <a:t>sets.</a:t>
            </a:r>
          </a:p>
          <a:p>
            <a:pPr marL="0" indent="0">
              <a:buNone/>
            </a:pPr>
            <a:r>
              <a:rPr lang="en-US" altLang="zh-TW" sz="2800" dirty="0" smtClean="0"/>
              <a:t>(</a:t>
            </a:r>
            <a:r>
              <a:rPr lang="zh-TW" altLang="en-US" sz="2800" dirty="0" smtClean="0"/>
              <a:t>物以類聚</a:t>
            </a:r>
            <a:r>
              <a:rPr lang="en-US" altLang="zh-TW" sz="2800" dirty="0" smtClean="0"/>
              <a:t>)</a:t>
            </a:r>
          </a:p>
          <a:p>
            <a:r>
              <a:rPr lang="en-US" altLang="zh-TW" sz="2400" dirty="0" smtClean="0"/>
              <a:t>k-Means</a:t>
            </a:r>
          </a:p>
          <a:p>
            <a:r>
              <a:rPr lang="en-US" altLang="zh-TW" sz="2400" dirty="0" smtClean="0"/>
              <a:t>spectral clustering</a:t>
            </a:r>
          </a:p>
          <a:p>
            <a:r>
              <a:rPr lang="en-US" altLang="zh-TW" sz="2400" dirty="0" smtClean="0"/>
              <a:t>Gaussian mixtures</a:t>
            </a:r>
          </a:p>
          <a:p>
            <a:r>
              <a:rPr lang="en-US" altLang="zh-TW" sz="2400" dirty="0"/>
              <a:t>Neural Network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90" y="2316480"/>
            <a:ext cx="5167122" cy="307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1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Dimension Reduction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61872" y="1828800"/>
            <a:ext cx="6091428" cy="435133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sz="2800" dirty="0"/>
              <a:t>Reducing the number of random variables to consider</a:t>
            </a:r>
            <a:r>
              <a:rPr lang="en-US" altLang="zh-TW" sz="2800" dirty="0" smtClean="0"/>
              <a:t>.</a:t>
            </a:r>
          </a:p>
          <a:p>
            <a:pPr marL="0" indent="0">
              <a:buNone/>
            </a:pPr>
            <a:r>
              <a:rPr lang="en-US" altLang="zh-TW" sz="2800" dirty="0" smtClean="0"/>
              <a:t>To overcome </a:t>
            </a:r>
            <a:r>
              <a:rPr lang="en-US" altLang="zh-TW" sz="2800" dirty="0"/>
              <a:t>curse of </a:t>
            </a:r>
            <a:r>
              <a:rPr lang="en-US" altLang="zh-TW" sz="2800" dirty="0" smtClean="0"/>
              <a:t>dimensionality.</a:t>
            </a:r>
            <a:endParaRPr lang="en-US" altLang="zh-TW" sz="2800" dirty="0"/>
          </a:p>
          <a:p>
            <a:r>
              <a:rPr lang="en-US" altLang="zh-TW" sz="2800" dirty="0"/>
              <a:t>Principal component analysis (PCA)</a:t>
            </a:r>
          </a:p>
          <a:p>
            <a:r>
              <a:rPr lang="en-US" altLang="zh-TW" sz="2800" dirty="0"/>
              <a:t>Independent component analysis (ICA</a:t>
            </a:r>
            <a:r>
              <a:rPr lang="en-US" altLang="zh-TW" sz="2800" dirty="0" smtClean="0"/>
              <a:t>)</a:t>
            </a:r>
          </a:p>
          <a:p>
            <a:r>
              <a:rPr lang="en-US" altLang="zh-TW" sz="2800" dirty="0" smtClean="0"/>
              <a:t>Canonical </a:t>
            </a:r>
            <a:r>
              <a:rPr lang="en-US" altLang="zh-TW" sz="2800" dirty="0"/>
              <a:t>component analysis </a:t>
            </a:r>
            <a:r>
              <a:rPr lang="en-US" altLang="zh-TW" sz="2800" dirty="0" smtClean="0"/>
              <a:t>(CCA</a:t>
            </a:r>
            <a:r>
              <a:rPr lang="en-US" altLang="zh-TW" sz="2800" dirty="0"/>
              <a:t>)</a:t>
            </a:r>
          </a:p>
          <a:p>
            <a:r>
              <a:rPr lang="en-US" altLang="zh-TW" sz="2800" dirty="0" smtClean="0"/>
              <a:t>Non-negative </a:t>
            </a:r>
            <a:r>
              <a:rPr lang="en-US" altLang="zh-TW" sz="2800" dirty="0"/>
              <a:t>matrix </a:t>
            </a:r>
            <a:r>
              <a:rPr lang="en-US" altLang="zh-TW" sz="2800" dirty="0" smtClean="0"/>
              <a:t>factorization</a:t>
            </a:r>
          </a:p>
          <a:p>
            <a:r>
              <a:rPr lang="en-US" altLang="zh-TW" sz="2800" dirty="0"/>
              <a:t>Discriminant Analysis Feature </a:t>
            </a:r>
            <a:r>
              <a:rPr lang="en-US" altLang="zh-TW" sz="2800" dirty="0" smtClean="0"/>
              <a:t>Extraction(DAFE)</a:t>
            </a:r>
          </a:p>
          <a:p>
            <a:r>
              <a:rPr lang="en-US" altLang="zh-TW" sz="2800" dirty="0"/>
              <a:t>Neural Network</a:t>
            </a:r>
            <a:endParaRPr lang="en-US" altLang="zh-TW" sz="28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775" y="4097655"/>
            <a:ext cx="3356737" cy="2517553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7431613" y="1575395"/>
            <a:ext cx="3522899" cy="2219683"/>
            <a:chOff x="7431613" y="1575395"/>
            <a:chExt cx="3522899" cy="2219683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3"/>
            <a:srcRect b="12381"/>
            <a:stretch/>
          </p:blipFill>
          <p:spPr>
            <a:xfrm>
              <a:off x="7431613" y="1828800"/>
              <a:ext cx="3522899" cy="196627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7709848" y="1575395"/>
              <a:ext cx="31325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HUGHES PHENOMENON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01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3333829" y="2909527"/>
            <a:ext cx="5442857" cy="34080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Ensemble </a:t>
            </a:r>
            <a:r>
              <a:rPr lang="en-US" altLang="zh-TW" dirty="0" smtClean="0"/>
              <a:t>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 err="1" smtClean="0"/>
              <a:t>Multiclassification</a:t>
            </a:r>
            <a:r>
              <a:rPr lang="en-US" altLang="zh-TW" sz="2000" dirty="0" smtClean="0"/>
              <a:t> System</a:t>
            </a:r>
            <a:r>
              <a:rPr lang="zh-TW" altLang="en-US" sz="2000" dirty="0"/>
              <a:t> 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三個臭皮匠勝過一個諸葛亮</a:t>
            </a:r>
            <a:r>
              <a:rPr lang="en-US" altLang="zh-TW" sz="2000" dirty="0" smtClean="0"/>
              <a:t>)</a:t>
            </a:r>
          </a:p>
          <a:p>
            <a:pPr marL="0" indent="0">
              <a:buNone/>
            </a:pPr>
            <a:endParaRPr lang="zh-TW" altLang="en-US" sz="20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667246" y="3633429"/>
            <a:ext cx="110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data</a:t>
            </a:r>
            <a:endParaRPr lang="zh-TW" altLang="en-US" sz="2400" dirty="0"/>
          </a:p>
        </p:txBody>
      </p:sp>
      <p:sp>
        <p:nvSpPr>
          <p:cNvPr id="7" name="圓角矩形 6"/>
          <p:cNvSpPr/>
          <p:nvPr/>
        </p:nvSpPr>
        <p:spPr>
          <a:xfrm>
            <a:off x="4033005" y="3523594"/>
            <a:ext cx="1790700" cy="5715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Learner 1</a:t>
            </a:r>
            <a:endParaRPr lang="zh-TW" altLang="en-US" dirty="0"/>
          </a:p>
        </p:txBody>
      </p:sp>
      <p:sp>
        <p:nvSpPr>
          <p:cNvPr id="8" name="AutoShape 2" descr="「Data」的圖片搜尋結果"/>
          <p:cNvSpPr>
            <a:spLocks noChangeAspect="1" noChangeArrowheads="1"/>
          </p:cNvSpPr>
          <p:nvPr/>
        </p:nvSpPr>
        <p:spPr bwMode="auto">
          <a:xfrm>
            <a:off x="3927475" y="116998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944" y="4081463"/>
            <a:ext cx="1803504" cy="1200150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4039101" y="4384972"/>
            <a:ext cx="1790700" cy="5715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Learner 2</a:t>
            </a:r>
            <a:endParaRPr lang="zh-TW" altLang="en-US" dirty="0"/>
          </a:p>
        </p:txBody>
      </p:sp>
      <p:sp>
        <p:nvSpPr>
          <p:cNvPr id="14" name="圓角矩形 13"/>
          <p:cNvSpPr/>
          <p:nvPr/>
        </p:nvSpPr>
        <p:spPr>
          <a:xfrm>
            <a:off x="4033005" y="5608637"/>
            <a:ext cx="1790700" cy="5715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Learner </a:t>
            </a:r>
            <a:r>
              <a:rPr lang="en-US" altLang="zh-TW" i="1" dirty="0" smtClean="0"/>
              <a:t>n</a:t>
            </a:r>
            <a:endParaRPr lang="zh-TW" altLang="en-US" i="1" dirty="0"/>
          </a:p>
        </p:txBody>
      </p:sp>
      <p:sp>
        <p:nvSpPr>
          <p:cNvPr id="15" name="文字方塊 14"/>
          <p:cNvSpPr txBox="1"/>
          <p:nvPr/>
        </p:nvSpPr>
        <p:spPr>
          <a:xfrm rot="5400000">
            <a:off x="4414004" y="5015518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…</a:t>
            </a:r>
            <a:endParaRPr lang="zh-TW" altLang="en-US" sz="2400" b="1" dirty="0"/>
          </a:p>
        </p:txBody>
      </p:sp>
      <p:cxnSp>
        <p:nvCxnSpPr>
          <p:cNvPr id="17" name="直線單箭頭接點 16"/>
          <p:cNvCxnSpPr>
            <a:stCxn id="9" idx="3"/>
            <a:endCxn id="7" idx="1"/>
          </p:cNvCxnSpPr>
          <p:nvPr/>
        </p:nvCxnSpPr>
        <p:spPr>
          <a:xfrm flipV="1">
            <a:off x="3121448" y="3809344"/>
            <a:ext cx="911557" cy="872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9" idx="3"/>
            <a:endCxn id="13" idx="1"/>
          </p:cNvCxnSpPr>
          <p:nvPr/>
        </p:nvCxnSpPr>
        <p:spPr>
          <a:xfrm flipV="1">
            <a:off x="3121448" y="4670722"/>
            <a:ext cx="917653" cy="10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9" idx="3"/>
            <a:endCxn id="14" idx="1"/>
          </p:cNvCxnSpPr>
          <p:nvPr/>
        </p:nvCxnSpPr>
        <p:spPr>
          <a:xfrm>
            <a:off x="3121448" y="4681538"/>
            <a:ext cx="911557" cy="1212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/>
          <p:cNvSpPr/>
          <p:nvPr/>
        </p:nvSpPr>
        <p:spPr>
          <a:xfrm>
            <a:off x="6607059" y="4389575"/>
            <a:ext cx="1790700" cy="5715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Decision</a:t>
            </a:r>
          </a:p>
          <a:p>
            <a:pPr algn="ctr"/>
            <a:r>
              <a:rPr lang="en-US" altLang="zh-TW" dirty="0" smtClean="0"/>
              <a:t>Fusion</a:t>
            </a:r>
            <a:endParaRPr lang="zh-TW" altLang="en-US" dirty="0"/>
          </a:p>
        </p:txBody>
      </p:sp>
      <p:cxnSp>
        <p:nvCxnSpPr>
          <p:cNvPr id="25" name="直線單箭頭接點 24"/>
          <p:cNvCxnSpPr>
            <a:stCxn id="13" idx="3"/>
            <a:endCxn id="24" idx="1"/>
          </p:cNvCxnSpPr>
          <p:nvPr/>
        </p:nvCxnSpPr>
        <p:spPr>
          <a:xfrm>
            <a:off x="5829801" y="4670722"/>
            <a:ext cx="777258" cy="4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7" idx="3"/>
            <a:endCxn id="24" idx="1"/>
          </p:cNvCxnSpPr>
          <p:nvPr/>
        </p:nvCxnSpPr>
        <p:spPr>
          <a:xfrm>
            <a:off x="5823705" y="3809344"/>
            <a:ext cx="783354" cy="86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14" idx="3"/>
            <a:endCxn id="24" idx="1"/>
          </p:cNvCxnSpPr>
          <p:nvPr/>
        </p:nvCxnSpPr>
        <p:spPr>
          <a:xfrm flipV="1">
            <a:off x="5823705" y="4675325"/>
            <a:ext cx="783354" cy="121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39"/>
          <p:cNvSpPr/>
          <p:nvPr/>
        </p:nvSpPr>
        <p:spPr>
          <a:xfrm>
            <a:off x="8959441" y="4384972"/>
            <a:ext cx="1285566" cy="5715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Output</a:t>
            </a:r>
            <a:endParaRPr lang="zh-TW" altLang="en-US" dirty="0"/>
          </a:p>
        </p:txBody>
      </p:sp>
      <p:cxnSp>
        <p:nvCxnSpPr>
          <p:cNvPr id="41" name="直線單箭頭接點 40"/>
          <p:cNvCxnSpPr>
            <a:stCxn id="24" idx="3"/>
            <a:endCxn id="40" idx="1"/>
          </p:cNvCxnSpPr>
          <p:nvPr/>
        </p:nvCxnSpPr>
        <p:spPr>
          <a:xfrm flipV="1">
            <a:off x="8397759" y="4670722"/>
            <a:ext cx="561682" cy="4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3363117" y="2909528"/>
            <a:ext cx="2196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Ensemble learning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40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Introduction for these topic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 smtClean="0"/>
              <a:t>1. </a:t>
            </a:r>
            <a:r>
              <a:rPr lang="en-US" altLang="zh-TW" sz="2400" dirty="0" smtClean="0"/>
              <a:t>Regression</a:t>
            </a:r>
            <a:endParaRPr lang="en-US" altLang="zh-TW" sz="2400" dirty="0" smtClean="0"/>
          </a:p>
          <a:p>
            <a:pPr marL="361950" indent="-361950">
              <a:buNone/>
            </a:pPr>
            <a:r>
              <a:rPr lang="en-US" altLang="zh-TW" sz="2400" dirty="0"/>
              <a:t>2</a:t>
            </a:r>
            <a:r>
              <a:rPr lang="en-US" altLang="zh-TW" sz="2400" dirty="0" smtClean="0"/>
              <a:t>. Classification (Linear </a:t>
            </a:r>
            <a:r>
              <a:rPr lang="en-US" altLang="zh-TW" sz="2400" dirty="0"/>
              <a:t>and Quadratic Discriminant </a:t>
            </a:r>
            <a:r>
              <a:rPr lang="en-US" altLang="zh-TW" sz="2400" dirty="0" smtClean="0"/>
              <a:t>Analysis)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2400" dirty="0" smtClean="0"/>
              <a:t>3. Dimension Reduction (PCA)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2400" dirty="0" smtClean="0"/>
              <a:t>4.</a:t>
            </a:r>
            <a:r>
              <a:rPr lang="zh-TW" altLang="en-US" sz="2400" dirty="0" smtClean="0"/>
              <a:t> </a:t>
            </a:r>
            <a:r>
              <a:rPr lang="en-US" altLang="zh-TW" sz="2400" dirty="0"/>
              <a:t>Back Propagation Network (BPN</a:t>
            </a:r>
            <a:r>
              <a:rPr lang="en-US" altLang="zh-TW" sz="2400" dirty="0" smtClean="0"/>
              <a:t>)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31856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 </a:t>
            </a:r>
            <a:r>
              <a:rPr lang="en-US" altLang="zh-TW" dirty="0"/>
              <a:t>for Machine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What is machine learning?</a:t>
            </a:r>
          </a:p>
          <a:p>
            <a:pPr marL="0" indent="0">
              <a:buNone/>
            </a:pPr>
            <a:r>
              <a:rPr lang="en-US" altLang="zh-TW" sz="2400" dirty="0"/>
              <a:t>Machine learning algorithms build a mathematical model based on sample data, known as "training data", in order to make predictions or decisions without being explicitly programmed to perform the task</a:t>
            </a:r>
            <a:r>
              <a:rPr lang="en-US" altLang="zh-TW" sz="2400" dirty="0" smtClean="0"/>
              <a:t>. [</a:t>
            </a:r>
            <a:r>
              <a:rPr lang="en-US" altLang="zh-TW" sz="2400" dirty="0"/>
              <a:t>https://en.wikipedia.org/wiki/Machine_learning</a:t>
            </a:r>
            <a:r>
              <a:rPr lang="en-US" altLang="zh-TW" sz="2400" dirty="0" smtClean="0"/>
              <a:t>]</a:t>
            </a:r>
          </a:p>
          <a:p>
            <a:pPr marL="0" indent="0">
              <a:buNone/>
            </a:pP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2400" dirty="0" smtClean="0"/>
              <a:t>What </a:t>
            </a:r>
            <a:r>
              <a:rPr lang="en-US" altLang="zh-TW" sz="2400" dirty="0"/>
              <a:t>is </a:t>
            </a:r>
            <a:r>
              <a:rPr lang="en-US" altLang="zh-TW" sz="2400" dirty="0" smtClean="0"/>
              <a:t>the “KEY” in machine learning?</a:t>
            </a:r>
          </a:p>
          <a:p>
            <a:pPr marL="0" indent="0">
              <a:buNone/>
            </a:pPr>
            <a:r>
              <a:rPr lang="en-US" altLang="zh-TW" sz="2400" dirty="0" smtClean="0"/>
              <a:t>ANS: Data.</a:t>
            </a: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3916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for Machine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3200" dirty="0" smtClean="0"/>
              <a:t>“MOST IMPORTANT” is DATA.</a:t>
            </a:r>
          </a:p>
          <a:p>
            <a:pPr marL="0" indent="0" algn="ctr">
              <a:buNone/>
            </a:pPr>
            <a:r>
              <a:rPr lang="en-US" altLang="zh-TW" sz="3200" dirty="0" smtClean="0"/>
              <a:t>“</a:t>
            </a:r>
            <a:r>
              <a:rPr lang="en-US" altLang="zh-TW" sz="3200" b="1" dirty="0"/>
              <a:t>Garbage</a:t>
            </a:r>
            <a:r>
              <a:rPr lang="en-US" altLang="zh-TW" sz="3200" dirty="0"/>
              <a:t> </a:t>
            </a:r>
            <a:r>
              <a:rPr lang="en-US" altLang="zh-TW" sz="3200" b="1" dirty="0" smtClean="0"/>
              <a:t>in</a:t>
            </a:r>
            <a:r>
              <a:rPr lang="en-US" altLang="zh-TW" sz="3200" dirty="0" smtClean="0"/>
              <a:t>,</a:t>
            </a:r>
            <a:r>
              <a:rPr lang="en-US" altLang="zh-TW" sz="3200" dirty="0"/>
              <a:t> </a:t>
            </a:r>
            <a:r>
              <a:rPr lang="en-US" altLang="zh-TW" sz="3200" b="1" dirty="0"/>
              <a:t>garbage out</a:t>
            </a:r>
            <a:r>
              <a:rPr lang="en-US" altLang="zh-TW" sz="3200" dirty="0" smtClean="0"/>
              <a:t>.”</a:t>
            </a:r>
          </a:p>
          <a:p>
            <a:pPr marL="0" indent="0">
              <a:buNone/>
            </a:pPr>
            <a:endParaRPr lang="zh-TW" altLang="en-US" sz="3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164" y="3194854"/>
            <a:ext cx="5438775" cy="298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7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for Machine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760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/>
              <a:t>“MOST IMPORTANT” is DATA.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r>
              <a:rPr lang="en-US" altLang="zh-TW" sz="2800" dirty="0" smtClean="0"/>
              <a:t>Data processing is also a science.</a:t>
            </a:r>
            <a:endParaRPr lang="zh-TW" altLang="en-US" sz="2800" dirty="0"/>
          </a:p>
        </p:txBody>
      </p:sp>
      <p:pic>
        <p:nvPicPr>
          <p:cNvPr id="4" name="Picture 2" descr="machine learning algorithm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93" y="2885988"/>
            <a:ext cx="10652633" cy="25272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43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for Machine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 smtClean="0"/>
              <a:t>Before any projects, please do two </a:t>
            </a:r>
            <a:r>
              <a:rPr lang="en-US" altLang="zh-TW" sz="2800" dirty="0"/>
              <a:t>right </a:t>
            </a:r>
            <a:r>
              <a:rPr lang="en-US" altLang="zh-TW" sz="2800" dirty="0" smtClean="0"/>
              <a:t>things</a:t>
            </a:r>
          </a:p>
          <a:p>
            <a:pPr marL="457200" indent="-457200">
              <a:buAutoNum type="arabicPeriod"/>
            </a:pPr>
            <a:r>
              <a:rPr lang="en-US" altLang="zh-TW" sz="2800" dirty="0" smtClean="0"/>
              <a:t>Specific Problem:</a:t>
            </a:r>
            <a:br>
              <a:rPr lang="en-US" altLang="zh-TW" sz="2800" dirty="0" smtClean="0"/>
            </a:br>
            <a:r>
              <a:rPr lang="en-US" altLang="zh-TW" sz="2800" dirty="0" smtClean="0"/>
              <a:t>What problem you want to solve?</a:t>
            </a:r>
          </a:p>
          <a:p>
            <a:pPr marL="457200" indent="-457200">
              <a:buAutoNum type="arabicPeriod"/>
            </a:pPr>
            <a:r>
              <a:rPr lang="en-US" altLang="zh-TW" sz="2800" dirty="0" smtClean="0"/>
              <a:t>Right Data (features):</a:t>
            </a:r>
            <a:br>
              <a:rPr lang="en-US" altLang="zh-TW" sz="2800" dirty="0" smtClean="0"/>
            </a:br>
            <a:r>
              <a:rPr lang="en-US" altLang="zh-TW" sz="2800" dirty="0" smtClean="0"/>
              <a:t>What is useful data? </a:t>
            </a:r>
            <a:br>
              <a:rPr lang="en-US" altLang="zh-TW" sz="2800" dirty="0" smtClean="0"/>
            </a:br>
            <a:r>
              <a:rPr lang="en-US" altLang="zh-TW" sz="2800" dirty="0" smtClean="0"/>
              <a:t>More information more better?</a:t>
            </a:r>
          </a:p>
        </p:txBody>
      </p:sp>
    </p:spTree>
    <p:extLst>
      <p:ext uri="{BB962C8B-B14F-4D97-AF65-F5344CB8AC3E}">
        <p14:creationId xmlns:p14="http://schemas.microsoft.com/office/powerpoint/2010/main" val="69085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Specific 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 smtClean="0"/>
              <a:t>For instance,</a:t>
            </a:r>
          </a:p>
          <a:p>
            <a:r>
              <a:rPr lang="en-US" altLang="zh-TW" sz="3200" dirty="0" smtClean="0"/>
              <a:t>1. Spam email detection</a:t>
            </a:r>
          </a:p>
          <a:p>
            <a:r>
              <a:rPr lang="en-US" altLang="zh-TW" sz="3200" dirty="0"/>
              <a:t>2. Stock Market </a:t>
            </a:r>
            <a:r>
              <a:rPr lang="en-US" altLang="zh-TW" sz="3200" dirty="0" smtClean="0"/>
              <a:t>Forecast</a:t>
            </a:r>
          </a:p>
          <a:p>
            <a:r>
              <a:rPr lang="en-US" altLang="zh-TW" sz="3200" dirty="0" smtClean="0"/>
              <a:t>3. Game control</a:t>
            </a:r>
          </a:p>
          <a:p>
            <a:r>
              <a:rPr lang="en-US" altLang="zh-TW" sz="3200" dirty="0"/>
              <a:t>4. Heart attack detection</a:t>
            </a:r>
            <a:endParaRPr lang="zh-TW" altLang="en-US" sz="3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653" y="1612215"/>
            <a:ext cx="3007047" cy="135947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197" y="3043148"/>
            <a:ext cx="2943835" cy="128521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347" y="4577142"/>
            <a:ext cx="2404353" cy="134643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406" y="5103334"/>
            <a:ext cx="2368941" cy="164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5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Right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/>
              <a:t>For instance,</a:t>
            </a:r>
          </a:p>
          <a:p>
            <a:r>
              <a:rPr lang="en-US" altLang="zh-TW" sz="2400" dirty="0" smtClean="0"/>
              <a:t>Spam </a:t>
            </a:r>
            <a:r>
              <a:rPr lang="en-US" altLang="zh-TW" sz="2400" dirty="0"/>
              <a:t>email </a:t>
            </a:r>
            <a:r>
              <a:rPr lang="en-US" altLang="zh-TW" sz="2400" dirty="0" smtClean="0"/>
              <a:t>detection: </a:t>
            </a:r>
            <a:br>
              <a:rPr lang="en-US" altLang="zh-TW" sz="2400" dirty="0" smtClean="0"/>
            </a:br>
            <a:r>
              <a:rPr lang="en-US" altLang="zh-TW" sz="2400" dirty="0" smtClean="0"/>
              <a:t>mail content </a:t>
            </a:r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Stock </a:t>
            </a:r>
            <a:r>
              <a:rPr lang="en-US" altLang="zh-TW" sz="2400" dirty="0"/>
              <a:t>Market </a:t>
            </a:r>
            <a:r>
              <a:rPr lang="en-US" altLang="zh-TW" sz="2400" dirty="0" smtClean="0"/>
              <a:t>Forecast: </a:t>
            </a:r>
            <a:br>
              <a:rPr lang="en-US" altLang="zh-TW" sz="2400" dirty="0" smtClean="0"/>
            </a:br>
            <a:r>
              <a:rPr lang="en-US" altLang="zh-TW" sz="2400" dirty="0" smtClean="0"/>
              <a:t>past price,…</a:t>
            </a:r>
            <a:endParaRPr lang="en-US" altLang="zh-TW" sz="2400" dirty="0"/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Heart </a:t>
            </a:r>
            <a:r>
              <a:rPr lang="en-US" altLang="zh-TW" sz="2400" dirty="0"/>
              <a:t>attack </a:t>
            </a:r>
            <a:r>
              <a:rPr lang="en-US" altLang="zh-TW" sz="2400" dirty="0" smtClean="0"/>
              <a:t>detection: </a:t>
            </a:r>
            <a:br>
              <a:rPr lang="en-US" altLang="zh-TW" sz="2400" dirty="0" smtClean="0"/>
            </a:br>
            <a:r>
              <a:rPr lang="en-US" altLang="zh-TW" sz="2400" dirty="0" smtClean="0"/>
              <a:t>ECG signal</a:t>
            </a:r>
            <a:endParaRPr lang="zh-TW" altLang="en-US" sz="2400" dirty="0"/>
          </a:p>
          <a:p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524" y="1828800"/>
            <a:ext cx="4974988" cy="208057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0" y="4629392"/>
            <a:ext cx="5696712" cy="168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9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tasks does ML do?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600" dirty="0" smtClean="0"/>
              <a:t>Depends on what you want it do.</a:t>
            </a:r>
          </a:p>
          <a:p>
            <a:pPr marL="0" indent="0">
              <a:buNone/>
            </a:pPr>
            <a:r>
              <a:rPr lang="en-US" altLang="zh-TW" sz="3600" dirty="0" smtClean="0"/>
              <a:t>Basically,</a:t>
            </a:r>
          </a:p>
          <a:p>
            <a:pPr marL="261938" indent="0">
              <a:buNone/>
            </a:pPr>
            <a:r>
              <a:rPr lang="en-US" altLang="zh-TW" sz="3600" dirty="0" smtClean="0"/>
              <a:t>Classification </a:t>
            </a:r>
          </a:p>
          <a:p>
            <a:pPr marL="261938" indent="0">
              <a:buNone/>
            </a:pPr>
            <a:endParaRPr lang="en-US" altLang="zh-TW" sz="3600" dirty="0" smtClean="0"/>
          </a:p>
          <a:p>
            <a:pPr marL="261938" indent="0">
              <a:buNone/>
            </a:pPr>
            <a:r>
              <a:rPr lang="en-US" altLang="zh-TW" sz="3600" dirty="0" smtClean="0"/>
              <a:t>Regression</a:t>
            </a:r>
            <a:endParaRPr lang="en-US" altLang="zh-TW" sz="3600" dirty="0"/>
          </a:p>
          <a:p>
            <a:pPr marL="0" indent="0">
              <a:buNone/>
            </a:pPr>
            <a:endParaRPr lang="zh-TW" altLang="en-US" sz="36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178" y="2405252"/>
            <a:ext cx="3765054" cy="211784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61" y="4589369"/>
            <a:ext cx="3051387" cy="22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7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Classification &amp; Regression </a:t>
            </a:r>
            <a:endParaRPr lang="zh-TW" altLang="en-US" dirty="0"/>
          </a:p>
        </p:txBody>
      </p:sp>
      <p:pic>
        <p:nvPicPr>
          <p:cNvPr id="5" name="Picture 2" descr="「regression weather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508" y="1691322"/>
            <a:ext cx="6771368" cy="507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4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佈景主題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佈景主題2" id="{6A969ACB-63B7-45FD-9EDF-12BA4CC97ECD}" vid="{9AA78936-7E4F-499E-95DA-1B3CED9860D5}"/>
    </a:ext>
  </a:extLst>
</a:theme>
</file>

<file path=ppt/theme/theme2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iew" id="{BA0EB5A6-F2D4-4F82-977B-64ADEE4A2A69}" vid="{3969A8A2-35DB-4E3B-8885-16FD20568674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佈景主題2</Template>
  <TotalTime>13728</TotalTime>
  <Words>421</Words>
  <Application>Microsoft Office PowerPoint</Application>
  <PresentationFormat>自訂</PresentationFormat>
  <Paragraphs>108</Paragraphs>
  <Slides>17</Slides>
  <Notes>5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17</vt:i4>
      </vt:variant>
    </vt:vector>
  </HeadingPairs>
  <TitlesOfParts>
    <vt:vector size="19" baseType="lpstr">
      <vt:lpstr>佈景主題2</vt:lpstr>
      <vt:lpstr>View</vt:lpstr>
      <vt:lpstr>Introduction  for  Statistical /Machine Learning</vt:lpstr>
      <vt:lpstr>Introduction for Machine Learning</vt:lpstr>
      <vt:lpstr>Introduction for Machine Learning</vt:lpstr>
      <vt:lpstr>Introduction for Machine Learning</vt:lpstr>
      <vt:lpstr>Introduction for Machine Learning</vt:lpstr>
      <vt:lpstr>Specific Problem</vt:lpstr>
      <vt:lpstr>Right Data</vt:lpstr>
      <vt:lpstr>What tasks does ML do?</vt:lpstr>
      <vt:lpstr>Classification &amp; Regression </vt:lpstr>
      <vt:lpstr>Usually classify the machine learning as …</vt:lpstr>
      <vt:lpstr>Scikit-learn classification for ML</vt:lpstr>
      <vt:lpstr>Regression</vt:lpstr>
      <vt:lpstr>Classification</vt:lpstr>
      <vt:lpstr>Clustering</vt:lpstr>
      <vt:lpstr>Dimension Reduction</vt:lpstr>
      <vt:lpstr>Ensemble learning</vt:lpstr>
      <vt:lpstr>Introduction for these topic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 for  Statistical /Machine Learning</dc:title>
  <dc:creator>黃志勝</dc:creator>
  <cp:lastModifiedBy>Tommy</cp:lastModifiedBy>
  <cp:revision>431</cp:revision>
  <dcterms:created xsi:type="dcterms:W3CDTF">2018-12-11T06:02:23Z</dcterms:created>
  <dcterms:modified xsi:type="dcterms:W3CDTF">2019-10-27T05:38:33Z</dcterms:modified>
</cp:coreProperties>
</file>